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openxmlformats.org/package/2006/relationships/metadata/extended-properties" Target="docProps/app0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3" autoAdjust="0"/>
    <p:restoredTop sz="94668" autoAdjust="0"/>
  </p:normalViewPr>
  <p:slideViewPr>
    <p:cSldViewPr snapToGrid="0" snapToObjects="1">
      <p:cViewPr varScale="1">
        <p:scale>
          <a:sx n="158" d="100"/>
          <a:sy n="158" d="100"/>
        </p:scale>
        <p:origin x="504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10/25/25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marL="0" lvl="0" indent="0">
              <a:buNone/>
            </a:pPr>
            <a:r>
              <a:t>Konzeption Digitaler Inhalte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marL="0" lvl="0" indent="0">
              <a:buNone/>
            </a:pPr>
            <a:br/>
            <a:br/>
            <a:r>
              <a:t>Dr. Tom Alby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lvl="0" indent="0">
              <a:buNone/>
            </a:pPr>
            <a:r>
              <a:t>2025-10-25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Was bedeutet “überprüfbar erreichen”?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Was bedeutet…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“Prozesse und Strukturen in der Informations- und Medienwirtschaft implementieren und digitale Produkte konzipieren und entwickeln”?</a:t>
            </a:r>
          </a:p>
          <a:p>
            <a:pPr lvl="0"/>
            <a:r>
              <a:t>“Informationen, Inhalte und Datenbestände erschließen, kuratieren, aufbereiten, lizenzieren und publizieren”?</a:t>
            </a:r>
          </a:p>
          <a:p>
            <a:pPr lvl="0"/>
            <a:r>
              <a:t>“Daten, digitale Medien und Technologien zielgruppenspezifisch vermitteln und kommunizieren”?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Was sind Daten überhaupt?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i="1"/>
              <a:t>Daten</a:t>
            </a:r>
          </a:p>
          <a:p>
            <a:pPr lvl="1"/>
            <a:r>
              <a:t>Roh, ungeordnet, noch nicht interpretiert</a:t>
            </a:r>
          </a:p>
          <a:p>
            <a:pPr lvl="1"/>
            <a:r>
              <a:t>Bestehen aus Zahlen, Zeichen, Fakten ohne Kontext</a:t>
            </a:r>
          </a:p>
          <a:p>
            <a:pPr lvl="0"/>
            <a:r>
              <a:rPr i="1"/>
              <a:t>Informationen</a:t>
            </a:r>
          </a:p>
          <a:p>
            <a:pPr lvl="1"/>
            <a:r>
              <a:t>Verarbeitete, kontextualisierte Daten</a:t>
            </a:r>
          </a:p>
          <a:p>
            <a:pPr lvl="1"/>
            <a:r>
              <a:t>Haben Bedeutung und Relevanz für eine Fragestellung</a:t>
            </a:r>
          </a:p>
          <a:p>
            <a:pPr lvl="1"/>
            <a:r>
              <a:rPr b="1"/>
              <a:t>Daten + Kontext = Information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Datenkompetenz nach Ridsdale et al</a:t>
            </a:r>
          </a:p>
        </p:txBody>
      </p:sp>
      <p:pic>
        <p:nvPicPr>
          <p:cNvPr id="3" name="Picture 1" descr="images/Ridsdale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71700" y="1193800"/>
            <a:ext cx="48006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DIKW-Pyramide</a:t>
            </a:r>
          </a:p>
        </p:txBody>
      </p:sp>
      <p:pic>
        <p:nvPicPr>
          <p:cNvPr id="3" name="Picture 1" descr="images/dikw-pyramid-removebg-preview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65400" y="1193800"/>
            <a:ext cx="40132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Toms Pyramide</a:t>
            </a:r>
          </a:p>
        </p:txBody>
      </p:sp>
      <p:pic>
        <p:nvPicPr>
          <p:cNvPr id="3" name="Picture 1" descr="images/tattoo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32000" y="1193800"/>
            <a:ext cx="5080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Relevanz in der Aufmerksamkeitsökonomie</a:t>
            </a:r>
          </a:p>
        </p:txBody>
      </p:sp>
      <p:pic>
        <p:nvPicPr>
          <p:cNvPr id="3" name="Picture 1" descr="images/relevance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84400" y="1193800"/>
            <a:ext cx="47752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Wie können wir Daten nutzen, um Relevanz zu erzeugen?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Aufmerksamkeit als knappes Gut</a:t>
            </a:r>
            <a:r>
              <a:t>: In der „Attention Economy“ zahlen Nutzer*innen mit ihrer Aufmerksamkeit; Informationsüberflutung erfordert filternde Mechanismen.</a:t>
            </a:r>
          </a:p>
          <a:p>
            <a:pPr lvl="0"/>
            <a:r>
              <a:rPr b="1"/>
              <a:t>Data Mining als Brücke</a:t>
            </a:r>
            <a:r>
              <a:t>: Data Mining extrahiert Muster und Korrelationen aus großen Datenmengen, um relevante Informationen zu erzeugen.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Beispiel: Newsletter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Was ist das Ziel/sind die Ziele eines Newsletters?</a:t>
            </a:r>
          </a:p>
          <a:p>
            <a:pPr lvl="0"/>
            <a:r>
              <a:t>Was sind mögliche KPIs?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Wie funktioniert Data Mining?</a:t>
            </a:r>
          </a:p>
        </p:txBody>
      </p:sp>
      <p:pic>
        <p:nvPicPr>
          <p:cNvPr id="3" name="Picture 1" descr="images/CRISP-DM_Process_Diagram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82900" y="1193800"/>
            <a:ext cx="33782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marL="0" lvl="0" indent="0">
              <a:buNone/>
            </a:pPr>
            <a:r>
              <a:t>Sitzung 1: Einführung, Organisatorisches und Grundlage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Data Mining-Sprachen und -Systeme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SPSS / PSPP</a:t>
            </a:r>
          </a:p>
          <a:p>
            <a:pPr lvl="0"/>
            <a:r>
              <a:t>SAS</a:t>
            </a:r>
          </a:p>
          <a:p>
            <a:pPr lvl="0"/>
            <a:r>
              <a:t>Python</a:t>
            </a:r>
          </a:p>
          <a:p>
            <a:pPr lvl="0"/>
            <a:r>
              <a:t>Scala</a:t>
            </a:r>
          </a:p>
          <a:p>
            <a:pPr lvl="0"/>
            <a:r>
              <a:t>Julia</a:t>
            </a:r>
          </a:p>
          <a:p>
            <a:pPr lvl="0"/>
            <a:r>
              <a:t>R</a:t>
            </a:r>
          </a:p>
          <a:p>
            <a:pPr lvl="0"/>
            <a:r>
              <a:t>Knime</a:t>
            </a:r>
          </a:p>
          <a:p>
            <a:pPr lvl="0"/>
            <a:r>
              <a:t>…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Welche Inhalte wünschen Sie sich noch?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Nächste Schritte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Überlegen Sie sich ein Thema für ein digitales Produkt</a:t>
            </a:r>
          </a:p>
          <a:p>
            <a:pPr lvl="0"/>
            <a:r>
              <a:t>Identifizieren Sie Daten, die die Zielgruppe definieren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marL="0" lvl="0" indent="0">
              <a:buNone/>
            </a:pPr>
            <a:r>
              <a:t>Sitzung 2: Daten-Akquise und -Überprüfung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Datenquellen: Primärdaten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Interviews</a:t>
            </a:r>
          </a:p>
          <a:p>
            <a:pPr lvl="0"/>
            <a:r>
              <a:t>Umfragen</a:t>
            </a:r>
          </a:p>
          <a:p>
            <a:pPr lvl="0"/>
            <a:r>
              <a:t>Experimente / Messungen</a:t>
            </a:r>
          </a:p>
          <a:p>
            <a:pPr lvl="0"/>
            <a:r>
              <a:t>Tracking (eigene Tools oder Tools Dritter)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Datenquellen: Sekundärdaten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Statistisches Bundesamt</a:t>
            </a:r>
          </a:p>
          <a:p>
            <a:pPr lvl="0"/>
            <a:r>
              <a:t>GfK, Brandindex, Statista</a:t>
            </a:r>
          </a:p>
          <a:p>
            <a:pPr lvl="0"/>
            <a:r>
              <a:t>Open-Data-Portale</a:t>
            </a:r>
          </a:p>
          <a:p>
            <a:pPr lvl="0"/>
            <a:r>
              <a:t>Google-Tools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Fragen zur Datenqualität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Wer hat die Daten erhoben?</a:t>
            </a:r>
          </a:p>
          <a:p>
            <a:pPr lvl="0"/>
            <a:r>
              <a:t>Zu welchem Zweck?</a:t>
            </a:r>
          </a:p>
          <a:p>
            <a:pPr lvl="0"/>
            <a:r>
              <a:t>Ist die Stichprobe repräsentativ?</a:t>
            </a:r>
          </a:p>
          <a:p>
            <a:pPr lvl="0"/>
            <a:r>
              <a:t>Sind die Variablen klar definiert?</a:t>
            </a:r>
          </a:p>
          <a:p>
            <a:pPr lvl="0"/>
            <a:r>
              <a:t>Sind die Befragten voreingenommen?</a:t>
            </a:r>
          </a:p>
          <a:p>
            <a:pPr lvl="0"/>
            <a:r>
              <a:t>Wie zuverlässig (reliabel) und gültig (valide) sind die Messungen?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Reliabilität &amp; Validität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Reliabilität</a:t>
            </a:r>
            <a:br/>
            <a:r>
              <a:t>- Misst das Instrument konsistent?</a:t>
            </a:r>
            <a:br/>
            <a:r>
              <a:t>- Beispiel: Wiederholte Befragung führt zu ähnlichen Ergebnissen.</a:t>
            </a:r>
          </a:p>
          <a:p>
            <a:pPr marL="0" lvl="0" indent="0">
              <a:buNone/>
            </a:pPr>
            <a:r>
              <a:rPr b="1"/>
              <a:t>Validität</a:t>
            </a:r>
            <a:br/>
            <a:r>
              <a:t>- Misst das Instrument, was es messen soll?</a:t>
            </a:r>
            <a:br/>
            <a:r>
              <a:t>- Beispiel: „Zufriedenheit“ darf nicht nur mit „Häufigkeit der Nutzung“ gleichgesetzt werden.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Häufige Probleme bei Stichproben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Convenience Sampling:</a:t>
            </a:r>
            <a:r>
              <a:t> Auswahl der Personen, die leicht erreichbar sind – aber nicht repräsentativ.</a:t>
            </a:r>
          </a:p>
          <a:p>
            <a:pPr lvl="0"/>
            <a:r>
              <a:rPr b="1"/>
              <a:t>Non-Response-Bias:</a:t>
            </a:r>
            <a:r>
              <a:t> Bestimmte Gruppen nehmen systematisch nicht teil.</a:t>
            </a:r>
          </a:p>
          <a:p>
            <a:pPr lvl="0"/>
            <a:r>
              <a:rPr b="1"/>
              <a:t>Kulturelle Antwortverzerrung:</a:t>
            </a:r>
            <a:r>
              <a:t> Ein „Nein“ ist in manchen Kulturen sozial unerwünscht.</a:t>
            </a:r>
          </a:p>
          <a:p>
            <a:pPr lvl="0"/>
            <a:r>
              <a:rPr b="1"/>
              <a:t>Soziale Erwünschtheit:</a:t>
            </a:r>
            <a:r>
              <a:t> Menschen geben Antworten, die gut klingen – nicht unbedingt die Wahrheit.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Website-Umfrage</a:t>
            </a:r>
          </a:p>
        </p:txBody>
      </p:sp>
      <p:pic>
        <p:nvPicPr>
          <p:cNvPr id="3" name="Picture 1" descr="images/hp-umfrage-website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11400" y="1193800"/>
            <a:ext cx="4508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Aus dem Modulhandbuch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Die Studierenden können Prozesse und Strukturen in der Informations- und Medienwirtschaft implementieren und Digital-Produkte entwickeln, indem sie</a:t>
            </a:r>
          </a:p>
          <a:p>
            <a:pPr lvl="0"/>
            <a:r>
              <a:t>digitale Inhalte, Daten- und Medienprodukte sowie interaktive Darstellungsformen beispielsweise mit Methoden der User Experience konzipieren und realisieren,</a:t>
            </a:r>
          </a:p>
          <a:p>
            <a:pPr lvl="0"/>
            <a:r>
              <a:t>um innovative Gestaltungsformate zu etablieren und damit Zielgruppen überprüfbar zu erreichen.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Umfrage vor Weiterleitung</a:t>
            </a:r>
          </a:p>
        </p:txBody>
      </p:sp>
      <p:pic>
        <p:nvPicPr>
          <p:cNvPr id="3" name="Picture 1" descr="images/google-umfrage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187700" y="1193800"/>
            <a:ext cx="2755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Soziale Erwünschtheit</a:t>
            </a:r>
          </a:p>
        </p:txBody>
      </p:sp>
      <p:pic>
        <p:nvPicPr>
          <p:cNvPr id="3" name="Picture 1" descr="images/adblocker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781300" y="1193800"/>
            <a:ext cx="35941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Glauben Sie das?</a:t>
            </a:r>
          </a:p>
        </p:txBody>
      </p:sp>
      <p:pic>
        <p:nvPicPr>
          <p:cNvPr id="3" name="Picture 1" descr="images/b4p_Fake_News_gallery11-768x549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97100" y="1193800"/>
            <a:ext cx="47498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Wie waren die Fragen eigentlich gestellt?</a:t>
            </a:r>
          </a:p>
        </p:txBody>
      </p:sp>
      <p:pic>
        <p:nvPicPr>
          <p:cNvPr id="3" name="Picture 1" descr="images/b4p-fragen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71700" y="1193800"/>
            <a:ext cx="4787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Wie kommt es zu dem Ergebnis?</a:t>
            </a:r>
          </a:p>
        </p:txBody>
      </p:sp>
      <p:pic>
        <p:nvPicPr>
          <p:cNvPr id="3" name="Picture 1" descr="images/b4p-daten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536700"/>
            <a:ext cx="8229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Beispiele für Umfrageverzerrungen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193800"/>
          <a:ext cx="8229600" cy="1783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Beschreibung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Yes 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Tendenz, Aussagen zuzustimmen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No 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Tendenz, Aussagen abzulehnen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Middle 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Auswahl neutraler Antwortoptionen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Logical Response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Überrationalisiertes Antworten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Convenience Sampling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>
                        <a:buNone/>
                      </a:pPr>
                      <a:r>
                        <a:t>Auswahl leicht erreichbarer Personen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Weitere typische Verzerrungen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Recall Bias:</a:t>
            </a:r>
            <a:r>
              <a:t> Falsche Erinnerung bei retrospektiven Fragen.</a:t>
            </a:r>
          </a:p>
          <a:p>
            <a:pPr lvl="0"/>
            <a:r>
              <a:rPr b="1"/>
              <a:t>Survivorship Bias:</a:t>
            </a:r>
            <a:r>
              <a:t> Nur „Überlebende“ werden betrachtet, z. B. erfolgreiche Start-ups.</a:t>
            </a:r>
          </a:p>
          <a:p>
            <a:pPr lvl="0"/>
            <a:r>
              <a:rPr b="1"/>
              <a:t>Algorithmic Bias:</a:t>
            </a:r>
            <a:r>
              <a:t> Verzerrte Trainingsdaten führen zu unfairen Modellen.</a:t>
            </a:r>
          </a:p>
          <a:p>
            <a:pPr lvl="0"/>
            <a:r>
              <a:rPr b="1"/>
              <a:t>Availability Bias:</a:t>
            </a:r>
            <a:r>
              <a:t> Häufig Gehörtes wird überschätzt.</a:t>
            </a:r>
          </a:p>
          <a:p>
            <a:pPr lvl="0"/>
            <a:r>
              <a:rPr b="1"/>
              <a:t>Confirmation Bias:</a:t>
            </a:r>
            <a:r>
              <a:t> Suche nach bestätigenden Informationen.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Der Bestätigungsfehler (Confirmation Bias)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Wir suchen bevorzugt nach Daten, die unsere Meinung </a:t>
            </a:r>
            <a:r>
              <a:rPr b="1"/>
              <a:t>bestätigen</a:t>
            </a:r>
            <a:r>
              <a:t>.</a:t>
            </a:r>
          </a:p>
          <a:p>
            <a:pPr lvl="0"/>
            <a:r>
              <a:t>Widersprüchliche Daten werden ignoriert</a:t>
            </a:r>
          </a:p>
          <a:p>
            <a:pPr lvl="0"/>
            <a:r>
              <a:t>Unterstützende Daten werden überbewertet</a:t>
            </a:r>
          </a:p>
          <a:p>
            <a:pPr lvl="0"/>
            <a:r>
              <a:t>„Cherry Picking“ bei der Datenauswahl</a:t>
            </a:r>
          </a:p>
          <a:p>
            <a:pPr marL="0" lvl="0" indent="0">
              <a:buNone/>
            </a:pPr>
            <a:r>
              <a:rPr b="1"/>
              <a:t>Das größte Risiko für Verzerrung sind wir selbst.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Survivorship Bias</a:t>
            </a:r>
          </a:p>
        </p:txBody>
      </p:sp>
      <p:pic>
        <p:nvPicPr>
          <p:cNvPr id="3" name="Picture 1" descr="images/Survivorship-bias.svg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98700" y="1193800"/>
            <a:ext cx="45466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Survivorship Bias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(Verzerrung zugunsten der Überlebenden)</a:t>
            </a:r>
          </a:p>
          <a:p>
            <a:pPr lvl="0"/>
            <a:r>
              <a:t>Wir sehen nur die „Überlebenden“ – also erfolgreiche Fälle</a:t>
            </a:r>
          </a:p>
          <a:p>
            <a:pPr lvl="0"/>
            <a:r>
              <a:t>Gescheiterte Beispiele fehlen in den Daten</a:t>
            </a:r>
          </a:p>
          <a:p>
            <a:pPr lvl="0"/>
            <a:r>
              <a:t>Führt zu falschen Schlussfolgerungen über Erfolg</a:t>
            </a:r>
          </a:p>
          <a:p>
            <a:pPr marL="0" lvl="0" indent="0">
              <a:buNone/>
            </a:pPr>
            <a:r>
              <a:rPr i="1"/>
              <a:t>Beispiel:</a:t>
            </a:r>
            <a:r>
              <a:t> Analyse erfolgreicher Start-ups ohne Berücksichtigung der gescheiterten.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Aus dem Modulhandbuch, continued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Die Studierenden können digitale Transformation verantwortungsbewusst und adressatengerecht gestalten, indem sie</a:t>
            </a:r>
          </a:p>
          <a:p>
            <a:pPr lvl="0"/>
            <a:r>
              <a:t>Prozesse und Strukturen in der Informations- und Medienwirtschaft implementieren und digitale Produkte konzipieren und entwickeln;</a:t>
            </a:r>
          </a:p>
          <a:p>
            <a:pPr lvl="0"/>
            <a:r>
              <a:t>Informationen, Inhalte und Datenbestände erschließen, kuratieren, aufbereiten, lizenzieren und publizieren;</a:t>
            </a:r>
          </a:p>
          <a:p>
            <a:pPr lvl="0"/>
            <a:r>
              <a:t>Daten, digitale Medien und Technologien zielgruppenspezifisch vermitteln und kommunizieren.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Stichprobenverzerrung</a:t>
            </a:r>
          </a:p>
        </p:txBody>
      </p:sp>
      <p:pic>
        <p:nvPicPr>
          <p:cNvPr id="3" name="Picture 1" descr="images/Ottenser_Hauptstraße.jp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11400" y="1193800"/>
            <a:ext cx="45212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Stichprobenverzerrung</a:t>
            </a:r>
          </a:p>
        </p:txBody>
      </p:sp>
      <p:pic>
        <p:nvPicPr>
          <p:cNvPr id="3" name="Picture 1" descr="images/pinterest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057400"/>
            <a:ext cx="8229600" cy="1663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Fallbeispiel: Der Fehler der </a:t>
            </a:r>
            <a:r>
              <a:rPr i="1"/>
              <a:t>Literary Digest</a:t>
            </a:r>
            <a:r>
              <a:t>-Umfrage (1936)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Befragte Leser, Auto- und Telefonbesitzer</a:t>
            </a:r>
          </a:p>
          <a:p>
            <a:pPr lvl="0"/>
            <a:r>
              <a:t>Ergebnis: Landon gewinnt gegen Roosevelt</a:t>
            </a:r>
          </a:p>
          <a:p>
            <a:pPr lvl="0"/>
            <a:r>
              <a:t>Realität: Roosevelt siegte deutlich</a:t>
            </a:r>
          </a:p>
          <a:p>
            <a:pPr lvl="0"/>
            <a:r>
              <a:t>Ursache: </a:t>
            </a:r>
            <a:r>
              <a:rPr b="1"/>
              <a:t>Selection Bias</a:t>
            </a:r>
            <a:r>
              <a:t> – wohlhabende Befragte waren überrepräsentiert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Stichprobenverzerrung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Systematische Abweichung durch fehlerhafte Auswahl</a:t>
            </a:r>
          </a:p>
          <a:p>
            <a:pPr lvl="0"/>
            <a:r>
              <a:t>Auch große Stichproben helfen nicht, wenn sie nicht zufällig sind</a:t>
            </a:r>
          </a:p>
          <a:p>
            <a:pPr lvl="0"/>
            <a:r>
              <a:t>Beispiel: Online-Umfragen erreichen nur digital affine Personen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Gegenmaßnahmen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Kritische Prüfung von Datenquellen und Methoden</a:t>
            </a:r>
          </a:p>
          <a:p>
            <a:pPr lvl="0"/>
            <a:r>
              <a:t>Kombination mehrerer Quellen (Triangulation)</a:t>
            </a:r>
          </a:p>
          <a:p>
            <a:pPr lvl="0"/>
            <a:r>
              <a:t>Dokumentation der Stichprobenverfahren</a:t>
            </a:r>
          </a:p>
          <a:p>
            <a:pPr lvl="0"/>
            <a:r>
              <a:t>Qualitative Validierung der Ergebnisse</a:t>
            </a:r>
          </a:p>
          <a:p>
            <a:pPr lvl="0"/>
            <a:r>
              <a:t>Randomisierung oder Stratifizierung</a:t>
            </a:r>
          </a:p>
          <a:p>
            <a:pPr lvl="0"/>
            <a:r>
              <a:t>Sensitivitätsanalyse: Wie stabil sind Ergebnisse bei Annahmeänderungen?</a:t>
            </a:r>
          </a:p>
          <a:p>
            <a:pPr lvl="0"/>
            <a:r>
              <a:t>Bewusstsein für eigene kognitiven Verzerrungen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Stratifizierung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Definition:</a:t>
            </a:r>
            <a:br/>
            <a:r>
              <a:t>Unterteilung der Grundgesamtheit in </a:t>
            </a:r>
            <a:r>
              <a:rPr b="1"/>
              <a:t>Teilgruppen (Strata)</a:t>
            </a:r>
            <a:r>
              <a:t> mit ähnlichen Merkmalen, bevor daraus zufällig gezogen wird.</a:t>
            </a:r>
          </a:p>
          <a:p>
            <a:pPr marL="0" lvl="0" indent="0">
              <a:buNone/>
            </a:pPr>
            <a:r>
              <a:rPr b="1"/>
              <a:t>Beispiel:</a:t>
            </a:r>
            <a:br/>
            <a:r>
              <a:t>Bei einer Umfrage in Deutschland werden die Teilnehmenden zunächst nach Geschlecht (m / w / d), Altersgruppen (18–29, 30–49, 50+), Region (Nord, Süd, Ost, West)</a:t>
            </a:r>
            <a:br/>
            <a:r>
              <a:t>eingeteilt. Anschließend erfolgt die Zufallsauswahl </a:t>
            </a:r>
            <a:r>
              <a:rPr b="1"/>
              <a:t>innerhalb jedes Stratum</a:t>
            </a:r>
            <a:r>
              <a:t>.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Nächste Schritte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Überlegen Sie sich ein Thema für ein digitales Produkt</a:t>
            </a:r>
          </a:p>
          <a:p>
            <a:pPr lvl="0"/>
            <a:r>
              <a:t>Identifizieren Sie Daten, die die Zielgruppe definieren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Kursziele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Rolle von Daten: Unterschied zwischen Daten, Informationen und Erkenntnissen verstehen und digitale Inhalte daran ausrichten.</a:t>
            </a:r>
          </a:p>
          <a:p>
            <a:pPr lvl="0"/>
            <a:r>
              <a:t>Personalisierung und Empfehlung: Sie wenden einfache Segmentierungs‑ und Assoziationsverfahren an, um Inhalte zielgruppenspezifisch zu empfehlen.</a:t>
            </a:r>
          </a:p>
          <a:p>
            <a:pPr lvl="0"/>
            <a:r>
              <a:t>Erfolgsüberprüfung: Sie definieren und überprüfen relevante KPIs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Prüfungsleistung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Prüfungsleistung: 20‑minütiges Referat (mündliche Prüfung) und/oder 3–5‑seitiger Kurzbericht (schriftliche Prüfung): Segmentierung einer Zielgruppe auf Basis von Daten, Konzept eines Datenprodukts, Erfolgsdefinition und -Reportingkonzept.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Logistik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Teilnahme online möglich, keine Aufzeichnung</a:t>
            </a:r>
          </a:p>
          <a:p>
            <a:pPr lvl="0"/>
            <a:r>
              <a:t>Moodle Einschreibepasswort: CommanderData!</a:t>
            </a:r>
          </a:p>
          <a:p>
            <a:pPr lvl="0"/>
            <a:r>
              <a:t>ChatGPT &amp; Co sind ausdrücklich erlaubt, aber Sie müssen das Protokoll teilen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Definitionen: Was sind digitale Inhalte, Daten- und Medienprodukte?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Definitionen: Was sind “innovative Gestaltungsformate”?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1060</Words>
  <Application>Microsoft Macintosh PowerPoint</Application>
  <PresentationFormat>Bildschirmpräsentation (16:9)</PresentationFormat>
  <Paragraphs>151</Paragraphs>
  <Slides>46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46</vt:i4>
      </vt:variant>
    </vt:vector>
  </HeadingPairs>
  <TitlesOfParts>
    <vt:vector size="49" baseType="lpstr">
      <vt:lpstr>Arial</vt:lpstr>
      <vt:lpstr>Calibri</vt:lpstr>
      <vt:lpstr>Office Theme</vt:lpstr>
      <vt:lpstr>Konzeption Digitaler Inhalte</vt:lpstr>
      <vt:lpstr>Sitzung 1: Einführung, Organisatorisches und Grundlage</vt:lpstr>
      <vt:lpstr>Aus dem Modulhandbuch</vt:lpstr>
      <vt:lpstr>Aus dem Modulhandbuch, continued</vt:lpstr>
      <vt:lpstr>Kursziele</vt:lpstr>
      <vt:lpstr>Prüfungsleistung</vt:lpstr>
      <vt:lpstr>Logistik</vt:lpstr>
      <vt:lpstr>Definitionen: Was sind digitale Inhalte, Daten- und Medienprodukte?</vt:lpstr>
      <vt:lpstr>Definitionen: Was sind “innovative Gestaltungsformate”?</vt:lpstr>
      <vt:lpstr>Was bedeutet “überprüfbar erreichen”?</vt:lpstr>
      <vt:lpstr>Was bedeutet…</vt:lpstr>
      <vt:lpstr>Was sind Daten überhaupt?</vt:lpstr>
      <vt:lpstr>Datenkompetenz nach Ridsdale et al</vt:lpstr>
      <vt:lpstr>DIKW-Pyramide</vt:lpstr>
      <vt:lpstr>Toms Pyramide</vt:lpstr>
      <vt:lpstr>Relevanz in der Aufmerksamkeitsökonomie</vt:lpstr>
      <vt:lpstr>Wie können wir Daten nutzen, um Relevanz zu erzeugen?</vt:lpstr>
      <vt:lpstr>Beispiel: Newsletter</vt:lpstr>
      <vt:lpstr>Wie funktioniert Data Mining?</vt:lpstr>
      <vt:lpstr>Data Mining-Sprachen und -Systeme</vt:lpstr>
      <vt:lpstr>Welche Inhalte wünschen Sie sich noch?</vt:lpstr>
      <vt:lpstr>Nächste Schritte</vt:lpstr>
      <vt:lpstr>Sitzung 2: Daten-Akquise und -Überprüfung</vt:lpstr>
      <vt:lpstr>Datenquellen: Primärdaten</vt:lpstr>
      <vt:lpstr>Datenquellen: Sekundärdaten</vt:lpstr>
      <vt:lpstr>Fragen zur Datenqualität</vt:lpstr>
      <vt:lpstr>Reliabilität &amp; Validität</vt:lpstr>
      <vt:lpstr>Häufige Probleme bei Stichproben</vt:lpstr>
      <vt:lpstr>Website-Umfrage</vt:lpstr>
      <vt:lpstr>Umfrage vor Weiterleitung</vt:lpstr>
      <vt:lpstr>Soziale Erwünschtheit</vt:lpstr>
      <vt:lpstr>Glauben Sie das?</vt:lpstr>
      <vt:lpstr>Wie waren die Fragen eigentlich gestellt?</vt:lpstr>
      <vt:lpstr>Wie kommt es zu dem Ergebnis?</vt:lpstr>
      <vt:lpstr>Beispiele für Umfrageverzerrungen</vt:lpstr>
      <vt:lpstr>Weitere typische Verzerrungen</vt:lpstr>
      <vt:lpstr>Der Bestätigungsfehler (Confirmation Bias)</vt:lpstr>
      <vt:lpstr>Survivorship Bias</vt:lpstr>
      <vt:lpstr>Survivorship Bias</vt:lpstr>
      <vt:lpstr>Stichprobenverzerrung</vt:lpstr>
      <vt:lpstr>Stichprobenverzerrung</vt:lpstr>
      <vt:lpstr>Fallbeispiel: Der Fehler der Literary Digest-Umfrage (1936)</vt:lpstr>
      <vt:lpstr>Stichprobenverzerrung</vt:lpstr>
      <vt:lpstr>Gegenmaßnahmen</vt:lpstr>
      <vt:lpstr>Stratifizierung</vt:lpstr>
      <vt:lpstr>Nächste Schritte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Konzeption Digitaler Inhalte</dc:title>
  <dc:creator>Dr. Tom Alby</dc:creator>
  <cp:keywords/>
  <cp:lastModifiedBy>Alby, Tom</cp:lastModifiedBy>
  <cp:revision>1</cp:revision>
  <dcterms:created xsi:type="dcterms:W3CDTF">2025-10-25T18:57:46Z</dcterms:created>
  <dcterms:modified xsi:type="dcterms:W3CDTF">2025-10-25T19:04:23Z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s">
    <vt:lpwstr/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y-affiliation">
    <vt:lpwstr/>
  </property>
  <property fmtid="{D5CDD505-2E9C-101B-9397-08002B2CF9AE}" pid="6" name="by-author">
    <vt:lpwstr/>
  </property>
  <property fmtid="{D5CDD505-2E9C-101B-9397-08002B2CF9AE}" pid="7" name="date">
    <vt:lpwstr>2025-10-25</vt:lpwstr>
  </property>
  <property fmtid="{D5CDD505-2E9C-101B-9397-08002B2CF9AE}" pid="8" name="header-includes">
    <vt:lpwstr/>
  </property>
  <property fmtid="{D5CDD505-2E9C-101B-9397-08002B2CF9AE}" pid="9" name="include-after">
    <vt:lpwstr/>
  </property>
  <property fmtid="{D5CDD505-2E9C-101B-9397-08002B2CF9AE}" pid="10" name="include-before">
    <vt:lpwstr/>
  </property>
  <property fmtid="{D5CDD505-2E9C-101B-9397-08002B2CF9AE}" pid="11" name="institute">
    <vt:lpwstr>“HAW Hamburg”</vt:lpwstr>
  </property>
  <property fmtid="{D5CDD505-2E9C-101B-9397-08002B2CF9AE}" pid="12" name="institutes">
    <vt:lpwstr/>
  </property>
  <property fmtid="{D5CDD505-2E9C-101B-9397-08002B2CF9AE}" pid="13" name="labels">
    <vt:lpwstr/>
  </property>
  <property fmtid="{D5CDD505-2E9C-101B-9397-08002B2CF9AE}" pid="14" name="slide-number">
    <vt:lpwstr>True</vt:lpwstr>
  </property>
  <property fmtid="{D5CDD505-2E9C-101B-9397-08002B2CF9AE}" pid="15" name="toc-title">
    <vt:lpwstr>Table of contents</vt:lpwstr>
  </property>
  <property fmtid="{D5CDD505-2E9C-101B-9397-08002B2CF9AE}" pid="16" name="MSIP_Label_defa4170-0d19-0005-0004-bc88714345d2_Enabled">
    <vt:lpwstr>true</vt:lpwstr>
  </property>
  <property fmtid="{D5CDD505-2E9C-101B-9397-08002B2CF9AE}" pid="17" name="MSIP_Label_defa4170-0d19-0005-0004-bc88714345d2_SetDate">
    <vt:lpwstr>2025-10-25T19:04:23Z</vt:lpwstr>
  </property>
  <property fmtid="{D5CDD505-2E9C-101B-9397-08002B2CF9AE}" pid="18" name="MSIP_Label_defa4170-0d19-0005-0004-bc88714345d2_Method">
    <vt:lpwstr>Standard</vt:lpwstr>
  </property>
  <property fmtid="{D5CDD505-2E9C-101B-9397-08002B2CF9AE}" pid="19" name="MSIP_Label_defa4170-0d19-0005-0004-bc88714345d2_Name">
    <vt:lpwstr>defa4170-0d19-0005-0004-bc88714345d2</vt:lpwstr>
  </property>
  <property fmtid="{D5CDD505-2E9C-101B-9397-08002B2CF9AE}" pid="20" name="MSIP_Label_defa4170-0d19-0005-0004-bc88714345d2_SiteId">
    <vt:lpwstr>2c6cac8d-ab61-47b3-8209-4df2e46aefbc</vt:lpwstr>
  </property>
  <property fmtid="{D5CDD505-2E9C-101B-9397-08002B2CF9AE}" pid="21" name="MSIP_Label_defa4170-0d19-0005-0004-bc88714345d2_ActionId">
    <vt:lpwstr>0d43f589-a338-4f61-aca8-76f2febefd10</vt:lpwstr>
  </property>
  <property fmtid="{D5CDD505-2E9C-101B-9397-08002B2CF9AE}" pid="22" name="MSIP_Label_defa4170-0d19-0005-0004-bc88714345d2_ContentBits">
    <vt:lpwstr>0</vt:lpwstr>
  </property>
  <property fmtid="{D5CDD505-2E9C-101B-9397-08002B2CF9AE}" pid="23" name="MSIP_Label_defa4170-0d19-0005-0004-bc88714345d2_Tag">
    <vt:lpwstr>50, 3, 0, 1</vt:lpwstr>
  </property>
</Properties>
</file>

<file path=docProps/thumbnail.jpeg>
</file>